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F43F7-E52C-47C7-B968-E9BABC19028F}" type="doc">
      <dgm:prSet loTypeId="urn:microsoft.com/office/officeart/2005/8/layout/equation1" loCatId="process" qsTypeId="urn:microsoft.com/office/officeart/2005/8/quickstyle/simple1" qsCatId="simple" csTypeId="urn:microsoft.com/office/officeart/2005/8/colors/colorful1" csCatId="colorful" phldr="1"/>
      <dgm:spPr/>
    </dgm:pt>
    <dgm:pt modelId="{6D4D14B5-B9F5-4F36-A7F2-5A45BDE36769}">
      <dgm:prSet phldrT="[Text]"/>
      <dgm:spPr>
        <a:solidFill>
          <a:srgbClr val="C00000"/>
        </a:solidFill>
      </dgm:spPr>
      <dgm:t>
        <a:bodyPr/>
        <a:lstStyle/>
        <a:p>
          <a:r>
            <a:rPr lang="es-MX" dirty="0" smtClean="0"/>
            <a:t>Determinantes de la salud</a:t>
          </a:r>
          <a:endParaRPr lang="es-MX" dirty="0"/>
        </a:p>
      </dgm:t>
    </dgm:pt>
    <dgm:pt modelId="{EA78927D-B410-4B80-9001-D08AED5E9CA9}" type="parTrans" cxnId="{BA734C6D-2014-47BD-99E2-5B901B77033B}">
      <dgm:prSet/>
      <dgm:spPr/>
      <dgm:t>
        <a:bodyPr/>
        <a:lstStyle/>
        <a:p>
          <a:endParaRPr lang="es-MX"/>
        </a:p>
      </dgm:t>
    </dgm:pt>
    <dgm:pt modelId="{0AAFADFC-4F6A-4BD1-B508-89A4E8EE03B2}" type="sibTrans" cxnId="{BA734C6D-2014-47BD-99E2-5B901B77033B}">
      <dgm:prSet/>
      <dgm:spPr/>
      <dgm:t>
        <a:bodyPr/>
        <a:lstStyle/>
        <a:p>
          <a:endParaRPr lang="es-MX"/>
        </a:p>
      </dgm:t>
    </dgm:pt>
    <dgm:pt modelId="{314CC31F-FA84-448F-B473-5123E37E2159}">
      <dgm:prSet phldrT="[Text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Políticas de salud </a:t>
          </a:r>
          <a:endParaRPr lang="es-MX" dirty="0"/>
        </a:p>
      </dgm:t>
    </dgm:pt>
    <dgm:pt modelId="{16758AF7-2244-4C9C-B59F-5718DA58A956}" type="parTrans" cxnId="{338D4F33-86B3-4F70-A912-AB9C2E219A81}">
      <dgm:prSet/>
      <dgm:spPr/>
      <dgm:t>
        <a:bodyPr/>
        <a:lstStyle/>
        <a:p>
          <a:endParaRPr lang="es-MX"/>
        </a:p>
      </dgm:t>
    </dgm:pt>
    <dgm:pt modelId="{FFB6F41A-CEA4-4AA0-A4E9-0E2BFF30B8AA}" type="sibTrans" cxnId="{338D4F33-86B3-4F70-A912-AB9C2E219A81}">
      <dgm:prSet/>
      <dgm:spPr/>
      <dgm:t>
        <a:bodyPr/>
        <a:lstStyle/>
        <a:p>
          <a:endParaRPr lang="es-MX"/>
        </a:p>
      </dgm:t>
    </dgm:pt>
    <dgm:pt modelId="{D5451E4C-F040-49CE-B9A7-E8BB641CFED5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Intervenciones comunitarias </a:t>
          </a:r>
          <a:endParaRPr lang="es-MX" dirty="0"/>
        </a:p>
      </dgm:t>
    </dgm:pt>
    <dgm:pt modelId="{D5B15778-B1A8-477B-A749-035E9986523D}" type="parTrans" cxnId="{07E511D6-0825-47C9-B376-3E96B13A25CA}">
      <dgm:prSet/>
      <dgm:spPr/>
      <dgm:t>
        <a:bodyPr/>
        <a:lstStyle/>
        <a:p>
          <a:endParaRPr lang="es-MX"/>
        </a:p>
      </dgm:t>
    </dgm:pt>
    <dgm:pt modelId="{A8624D8E-976E-4C22-9610-5047D4A96CDD}" type="sibTrans" cxnId="{07E511D6-0825-47C9-B376-3E96B13A25CA}">
      <dgm:prSet/>
      <dgm:spPr/>
      <dgm:t>
        <a:bodyPr/>
        <a:lstStyle/>
        <a:p>
          <a:endParaRPr lang="es-MX"/>
        </a:p>
      </dgm:t>
    </dgm:pt>
    <dgm:pt modelId="{FE836461-0F36-47B7-A918-A977E216E8BD}" type="pres">
      <dgm:prSet presAssocID="{D5BF43F7-E52C-47C7-B968-E9BABC19028F}" presName="linearFlow" presStyleCnt="0">
        <dgm:presLayoutVars>
          <dgm:dir/>
          <dgm:resizeHandles val="exact"/>
        </dgm:presLayoutVars>
      </dgm:prSet>
      <dgm:spPr/>
    </dgm:pt>
    <dgm:pt modelId="{486917A2-678A-4BB9-B954-63BD863DB666}" type="pres">
      <dgm:prSet presAssocID="{6D4D14B5-B9F5-4F36-A7F2-5A45BDE367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BA479D-594C-4E48-8FB5-B43CC318860E}" type="pres">
      <dgm:prSet presAssocID="{0AAFADFC-4F6A-4BD1-B508-89A4E8EE03B2}" presName="spacerL" presStyleCnt="0"/>
      <dgm:spPr/>
    </dgm:pt>
    <dgm:pt modelId="{5ADAF7AB-A994-4886-BB53-A750B2370F92}" type="pres">
      <dgm:prSet presAssocID="{0AAFADFC-4F6A-4BD1-B508-89A4E8EE03B2}" presName="sibTrans" presStyleLbl="sibTrans2D1" presStyleIdx="0" presStyleCnt="2"/>
      <dgm:spPr/>
      <dgm:t>
        <a:bodyPr/>
        <a:lstStyle/>
        <a:p>
          <a:endParaRPr lang="es-MX"/>
        </a:p>
      </dgm:t>
    </dgm:pt>
    <dgm:pt modelId="{0A1782A9-250F-4AF5-A887-A8211DF3ADC0}" type="pres">
      <dgm:prSet presAssocID="{0AAFADFC-4F6A-4BD1-B508-89A4E8EE03B2}" presName="spacerR" presStyleCnt="0"/>
      <dgm:spPr/>
    </dgm:pt>
    <dgm:pt modelId="{DEE8347D-D6A3-41E8-924C-36A7CA3557E2}" type="pres">
      <dgm:prSet presAssocID="{314CC31F-FA84-448F-B473-5123E37E21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F7A9D3-4BB9-41C0-8C2A-0BEB4FA80A08}" type="pres">
      <dgm:prSet presAssocID="{FFB6F41A-CEA4-4AA0-A4E9-0E2BFF30B8AA}" presName="spacerL" presStyleCnt="0"/>
      <dgm:spPr/>
    </dgm:pt>
    <dgm:pt modelId="{43704D1A-1945-4ED6-B061-F361293E666A}" type="pres">
      <dgm:prSet presAssocID="{FFB6F41A-CEA4-4AA0-A4E9-0E2BFF30B8AA}" presName="sibTrans" presStyleLbl="sibTrans2D1" presStyleIdx="1" presStyleCnt="2"/>
      <dgm:spPr/>
      <dgm:t>
        <a:bodyPr/>
        <a:lstStyle/>
        <a:p>
          <a:endParaRPr lang="es-MX"/>
        </a:p>
      </dgm:t>
    </dgm:pt>
    <dgm:pt modelId="{FEE4D166-CD58-4B67-878D-1D1EF2769C9F}" type="pres">
      <dgm:prSet presAssocID="{FFB6F41A-CEA4-4AA0-A4E9-0E2BFF30B8AA}" presName="spacerR" presStyleCnt="0"/>
      <dgm:spPr/>
    </dgm:pt>
    <dgm:pt modelId="{40CE5679-4DAD-4A51-B0E2-4A6FB9AD47E0}" type="pres">
      <dgm:prSet presAssocID="{D5451E4C-F040-49CE-B9A7-E8BB641CFE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477EBD-E1C7-4587-A21D-1C40E58D0695}" type="presOf" srcId="{FFB6F41A-CEA4-4AA0-A4E9-0E2BFF30B8AA}" destId="{43704D1A-1945-4ED6-B061-F361293E666A}" srcOrd="0" destOrd="0" presId="urn:microsoft.com/office/officeart/2005/8/layout/equation1"/>
    <dgm:cxn modelId="{BA734C6D-2014-47BD-99E2-5B901B77033B}" srcId="{D5BF43F7-E52C-47C7-B968-E9BABC19028F}" destId="{6D4D14B5-B9F5-4F36-A7F2-5A45BDE36769}" srcOrd="0" destOrd="0" parTransId="{EA78927D-B410-4B80-9001-D08AED5E9CA9}" sibTransId="{0AAFADFC-4F6A-4BD1-B508-89A4E8EE03B2}"/>
    <dgm:cxn modelId="{338D4F33-86B3-4F70-A912-AB9C2E219A81}" srcId="{D5BF43F7-E52C-47C7-B968-E9BABC19028F}" destId="{314CC31F-FA84-448F-B473-5123E37E2159}" srcOrd="1" destOrd="0" parTransId="{16758AF7-2244-4C9C-B59F-5718DA58A956}" sibTransId="{FFB6F41A-CEA4-4AA0-A4E9-0E2BFF30B8AA}"/>
    <dgm:cxn modelId="{07E511D6-0825-47C9-B376-3E96B13A25CA}" srcId="{D5BF43F7-E52C-47C7-B968-E9BABC19028F}" destId="{D5451E4C-F040-49CE-B9A7-E8BB641CFED5}" srcOrd="2" destOrd="0" parTransId="{D5B15778-B1A8-477B-A749-035E9986523D}" sibTransId="{A8624D8E-976E-4C22-9610-5047D4A96CDD}"/>
    <dgm:cxn modelId="{722CF0F0-AB36-4CC0-9761-14FE193C325F}" type="presOf" srcId="{314CC31F-FA84-448F-B473-5123E37E2159}" destId="{DEE8347D-D6A3-41E8-924C-36A7CA3557E2}" srcOrd="0" destOrd="0" presId="urn:microsoft.com/office/officeart/2005/8/layout/equation1"/>
    <dgm:cxn modelId="{68E6469B-9DAE-44DF-933A-256A508E2169}" type="presOf" srcId="{0AAFADFC-4F6A-4BD1-B508-89A4E8EE03B2}" destId="{5ADAF7AB-A994-4886-BB53-A750B2370F92}" srcOrd="0" destOrd="0" presId="urn:microsoft.com/office/officeart/2005/8/layout/equation1"/>
    <dgm:cxn modelId="{5B2A5669-2289-491E-828E-1E5D2003E11D}" type="presOf" srcId="{D5451E4C-F040-49CE-B9A7-E8BB641CFED5}" destId="{40CE5679-4DAD-4A51-B0E2-4A6FB9AD47E0}" srcOrd="0" destOrd="0" presId="urn:microsoft.com/office/officeart/2005/8/layout/equation1"/>
    <dgm:cxn modelId="{BC8E859A-CB51-4468-BDEA-1395052C81D8}" type="presOf" srcId="{6D4D14B5-B9F5-4F36-A7F2-5A45BDE36769}" destId="{486917A2-678A-4BB9-B954-63BD863DB666}" srcOrd="0" destOrd="0" presId="urn:microsoft.com/office/officeart/2005/8/layout/equation1"/>
    <dgm:cxn modelId="{F519448A-3730-483F-B468-29F7A3CC193D}" type="presOf" srcId="{D5BF43F7-E52C-47C7-B968-E9BABC19028F}" destId="{FE836461-0F36-47B7-A918-A977E216E8BD}" srcOrd="0" destOrd="0" presId="urn:microsoft.com/office/officeart/2005/8/layout/equation1"/>
    <dgm:cxn modelId="{7647417C-8367-4015-A65F-9DB830EA089E}" type="presParOf" srcId="{FE836461-0F36-47B7-A918-A977E216E8BD}" destId="{486917A2-678A-4BB9-B954-63BD863DB666}" srcOrd="0" destOrd="0" presId="urn:microsoft.com/office/officeart/2005/8/layout/equation1"/>
    <dgm:cxn modelId="{FA54466D-3DEA-4FE4-A281-1ECDDC7C3218}" type="presParOf" srcId="{FE836461-0F36-47B7-A918-A977E216E8BD}" destId="{65BA479D-594C-4E48-8FB5-B43CC318860E}" srcOrd="1" destOrd="0" presId="urn:microsoft.com/office/officeart/2005/8/layout/equation1"/>
    <dgm:cxn modelId="{B163936A-299C-45E4-BFC5-933DEDF1454D}" type="presParOf" srcId="{FE836461-0F36-47B7-A918-A977E216E8BD}" destId="{5ADAF7AB-A994-4886-BB53-A750B2370F92}" srcOrd="2" destOrd="0" presId="urn:microsoft.com/office/officeart/2005/8/layout/equation1"/>
    <dgm:cxn modelId="{6E92A6AF-9E06-486C-BC5A-580EF4F4242A}" type="presParOf" srcId="{FE836461-0F36-47B7-A918-A977E216E8BD}" destId="{0A1782A9-250F-4AF5-A887-A8211DF3ADC0}" srcOrd="3" destOrd="0" presId="urn:microsoft.com/office/officeart/2005/8/layout/equation1"/>
    <dgm:cxn modelId="{8EB73087-D234-4EAE-A015-ADC7ED705744}" type="presParOf" srcId="{FE836461-0F36-47B7-A918-A977E216E8BD}" destId="{DEE8347D-D6A3-41E8-924C-36A7CA3557E2}" srcOrd="4" destOrd="0" presId="urn:microsoft.com/office/officeart/2005/8/layout/equation1"/>
    <dgm:cxn modelId="{A75D293E-972A-4CCE-9A66-33A9C6F6E02D}" type="presParOf" srcId="{FE836461-0F36-47B7-A918-A977E216E8BD}" destId="{5BF7A9D3-4BB9-41C0-8C2A-0BEB4FA80A08}" srcOrd="5" destOrd="0" presId="urn:microsoft.com/office/officeart/2005/8/layout/equation1"/>
    <dgm:cxn modelId="{629519D7-74B2-4C35-93B9-E355BC3604D0}" type="presParOf" srcId="{FE836461-0F36-47B7-A918-A977E216E8BD}" destId="{43704D1A-1945-4ED6-B061-F361293E666A}" srcOrd="6" destOrd="0" presId="urn:microsoft.com/office/officeart/2005/8/layout/equation1"/>
    <dgm:cxn modelId="{7186AA46-79B0-43A2-B6AE-121EAB0143A2}" type="presParOf" srcId="{FE836461-0F36-47B7-A918-A977E216E8BD}" destId="{FEE4D166-CD58-4B67-878D-1D1EF2769C9F}" srcOrd="7" destOrd="0" presId="urn:microsoft.com/office/officeart/2005/8/layout/equation1"/>
    <dgm:cxn modelId="{E6BEFF3C-EC93-4F2D-BE09-8B0F852BF0A8}" type="presParOf" srcId="{FE836461-0F36-47B7-A918-A977E216E8BD}" destId="{40CE5679-4DAD-4A51-B0E2-4A6FB9AD47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917A2-678A-4BB9-B954-63BD863DB666}">
      <dsp:nvSpPr>
        <dsp:cNvPr id="0" name=""/>
        <dsp:cNvSpPr/>
      </dsp:nvSpPr>
      <dsp:spPr>
        <a:xfrm>
          <a:off x="1385" y="630259"/>
          <a:ext cx="1835824" cy="1835824"/>
        </a:xfrm>
        <a:prstGeom prst="ellipse">
          <a:avLst/>
        </a:prstGeom>
        <a:solidFill>
          <a:srgbClr val="C00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Determinantes de la salud</a:t>
          </a:r>
          <a:endParaRPr lang="es-MX" sz="1400" kern="1200" dirty="0"/>
        </a:p>
      </dsp:txBody>
      <dsp:txXfrm>
        <a:off x="270235" y="899109"/>
        <a:ext cx="1298124" cy="1298124"/>
      </dsp:txXfrm>
    </dsp:sp>
    <dsp:sp modelId="{5ADAF7AB-A994-4886-BB53-A750B2370F92}">
      <dsp:nvSpPr>
        <dsp:cNvPr id="0" name=""/>
        <dsp:cNvSpPr/>
      </dsp:nvSpPr>
      <dsp:spPr>
        <a:xfrm>
          <a:off x="1986278" y="1015782"/>
          <a:ext cx="1064778" cy="1064778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2127414" y="1422953"/>
        <a:ext cx="782506" cy="250436"/>
      </dsp:txXfrm>
    </dsp:sp>
    <dsp:sp modelId="{DEE8347D-D6A3-41E8-924C-36A7CA3557E2}">
      <dsp:nvSpPr>
        <dsp:cNvPr id="0" name=""/>
        <dsp:cNvSpPr/>
      </dsp:nvSpPr>
      <dsp:spPr>
        <a:xfrm>
          <a:off x="3200125" y="630259"/>
          <a:ext cx="1835824" cy="1835824"/>
        </a:xfrm>
        <a:prstGeom prst="ellipse">
          <a:avLst/>
        </a:prstGeom>
        <a:solidFill>
          <a:srgbClr val="00B05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Políticas de salud </a:t>
          </a:r>
          <a:endParaRPr lang="es-MX" sz="1400" kern="1200" dirty="0"/>
        </a:p>
      </dsp:txBody>
      <dsp:txXfrm>
        <a:off x="3468975" y="899109"/>
        <a:ext cx="1298124" cy="1298124"/>
      </dsp:txXfrm>
    </dsp:sp>
    <dsp:sp modelId="{43704D1A-1945-4ED6-B061-F361293E666A}">
      <dsp:nvSpPr>
        <dsp:cNvPr id="0" name=""/>
        <dsp:cNvSpPr/>
      </dsp:nvSpPr>
      <dsp:spPr>
        <a:xfrm>
          <a:off x="5185019" y="1015782"/>
          <a:ext cx="1064778" cy="1064778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5326155" y="1235126"/>
        <a:ext cx="782506" cy="626090"/>
      </dsp:txXfrm>
    </dsp:sp>
    <dsp:sp modelId="{40CE5679-4DAD-4A51-B0E2-4A6FB9AD47E0}">
      <dsp:nvSpPr>
        <dsp:cNvPr id="0" name=""/>
        <dsp:cNvSpPr/>
      </dsp:nvSpPr>
      <dsp:spPr>
        <a:xfrm>
          <a:off x="6398866" y="630259"/>
          <a:ext cx="1835824" cy="1835824"/>
        </a:xfrm>
        <a:prstGeom prst="ellipse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Intervenciones comunitarias </a:t>
          </a:r>
          <a:endParaRPr lang="es-MX" sz="1400" kern="1200" dirty="0"/>
        </a:p>
      </dsp:txBody>
      <dsp:txXfrm>
        <a:off x="6667716" y="899109"/>
        <a:ext cx="1298124" cy="129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1650" baseline="0">
                <a:solidFill>
                  <a:schemeClr val="tx1">
                    <a:lumMod val="75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7503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91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16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632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16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68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439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4860" y="1713655"/>
            <a:ext cx="336042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5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5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236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86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34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buNone/>
              <a:defRPr sz="9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38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1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75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27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69630" y="0"/>
            <a:ext cx="6858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60032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34B7971-D719-4F65-B61B-43BCB8048C31}" type="datetimeFigureOut">
              <a:rPr lang="es-MX" smtClean="0"/>
              <a:t>08/10/2014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021831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9630" y="6172201"/>
            <a:ext cx="6858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7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35D3B6-931B-4F2C-80C3-852CF3FAD9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00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spc="-38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5000"/>
        </a:lnSpc>
        <a:spcBef>
          <a:spcPts val="1050"/>
        </a:spcBef>
        <a:spcAft>
          <a:spcPts val="150"/>
        </a:spcAft>
        <a:buClr>
          <a:schemeClr val="accent1"/>
        </a:buClr>
        <a:buSzPct val="80000"/>
        <a:buFont typeface="Arial" pitchFamily="34" charset="0"/>
        <a:buChar char="•"/>
        <a:defRPr sz="1350" kern="1200" spc="8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225"/>
        </a:spcBef>
        <a:spcAft>
          <a:spcPts val="225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0.jpeg"/><Relationship Id="rId7" Type="http://schemas.openxmlformats.org/officeDocument/2006/relationships/image" Target="../media/image2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43608" y="1268760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Gobierno Municipal de Montemorelos</a:t>
            </a:r>
          </a:p>
          <a:p>
            <a:pPr algn="ctr"/>
            <a:r>
              <a:rPr lang="es-MX" sz="3200" dirty="0" smtClean="0"/>
              <a:t>Administración 2012-2015</a:t>
            </a:r>
          </a:p>
          <a:p>
            <a:pPr algn="ctr"/>
            <a:endParaRPr lang="es-MX" sz="3200" dirty="0"/>
          </a:p>
          <a:p>
            <a:pPr algn="ctr"/>
            <a:r>
              <a:rPr lang="es-MX" sz="3200" dirty="0" smtClean="0"/>
              <a:t>Universidad de Montemorelos </a:t>
            </a:r>
          </a:p>
          <a:p>
            <a:pPr algn="ctr"/>
            <a:r>
              <a:rPr lang="es-MX" sz="3200" dirty="0" smtClean="0"/>
              <a:t>Servicio Comunitario</a:t>
            </a:r>
            <a:endParaRPr lang="es-MX" sz="3200" dirty="0"/>
          </a:p>
        </p:txBody>
      </p:sp>
      <p:sp>
        <p:nvSpPr>
          <p:cNvPr id="2" name="Rectangle 1"/>
          <p:cNvSpPr/>
          <p:nvPr/>
        </p:nvSpPr>
        <p:spPr>
          <a:xfrm>
            <a:off x="1403648" y="5229200"/>
            <a:ext cx="6840760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249453"/>
            <a:ext cx="1142429" cy="887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283420"/>
            <a:ext cx="1116347" cy="8818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9"/>
          <a:stretch/>
        </p:blipFill>
        <p:spPr>
          <a:xfrm>
            <a:off x="1569058" y="5283420"/>
            <a:ext cx="1310977" cy="8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Reglamento Municipal de Prevención para el Dengue</a:t>
            </a:r>
          </a:p>
          <a:p>
            <a:pPr algn="ctr"/>
            <a:r>
              <a:rPr lang="es-MX" sz="2400" dirty="0" smtClean="0"/>
              <a:t>Fortalecen los </a:t>
            </a:r>
            <a:r>
              <a:rPr lang="es-MX" sz="2400" dirty="0"/>
              <a:t>d</a:t>
            </a:r>
            <a:r>
              <a:rPr lang="es-MX" sz="2400" dirty="0" smtClean="0"/>
              <a:t>eterminantes personales y ambientales</a:t>
            </a:r>
            <a:endParaRPr lang="es-MX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64" y="1405093"/>
            <a:ext cx="6372200" cy="358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989457"/>
            <a:ext cx="2434738" cy="186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3 Marcador de contenid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6604" y="4989456"/>
            <a:ext cx="2695476" cy="194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89456"/>
            <a:ext cx="3096344" cy="1868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04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4624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Actualmente COMCA </a:t>
            </a:r>
            <a:r>
              <a:rPr lang="es-MX" sz="2400" b="1" dirty="0"/>
              <a:t>t</a:t>
            </a:r>
            <a:r>
              <a:rPr lang="es-MX" sz="2400" b="1" dirty="0" smtClean="0"/>
              <a:t>rabajó en el diseño del</a:t>
            </a:r>
            <a:r>
              <a:rPr lang="es-MX" sz="2400" dirty="0" smtClean="0"/>
              <a:t> “</a:t>
            </a:r>
            <a:r>
              <a:rPr lang="es-MX" sz="2400" b="1" dirty="0" smtClean="0"/>
              <a:t>Reglamento Municipal para Fortalecer la Salud Mental”</a:t>
            </a:r>
          </a:p>
          <a:p>
            <a:r>
              <a:rPr lang="es-MX" sz="2000" dirty="0" smtClean="0"/>
              <a:t>Fortalecen los determinantes personales, ambientales y </a:t>
            </a:r>
            <a:r>
              <a:rPr lang="es-MX" sz="2000" dirty="0"/>
              <a:t>s</a:t>
            </a:r>
            <a:r>
              <a:rPr lang="es-MX" sz="2000" dirty="0" smtClean="0"/>
              <a:t>ociales</a:t>
            </a:r>
            <a:endParaRPr lang="es-MX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74209"/>
            <a:ext cx="4015708" cy="4551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b="7255"/>
          <a:stretch/>
        </p:blipFill>
        <p:spPr>
          <a:xfrm>
            <a:off x="212576" y="1983297"/>
            <a:ext cx="4219553" cy="2477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7" r="6726"/>
          <a:stretch/>
        </p:blipFill>
        <p:spPr>
          <a:xfrm>
            <a:off x="212576" y="4487994"/>
            <a:ext cx="4215408" cy="218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10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619672" y="2708920"/>
            <a:ext cx="66967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Un modelo de intervención comunitaria basado en los determinantes de la salud</a:t>
            </a:r>
          </a:p>
          <a:p>
            <a:endParaRPr lang="es-MX" sz="2800" dirty="0" smtClean="0"/>
          </a:p>
          <a:p>
            <a:endParaRPr lang="es-MX" sz="2800" dirty="0"/>
          </a:p>
          <a:p>
            <a:r>
              <a:rPr lang="es-MX" sz="2800" dirty="0" smtClean="0"/>
              <a:t>Los determinantes de la salud en las Políticas Públicas del Municipio</a:t>
            </a:r>
            <a:endParaRPr lang="es-MX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78124257"/>
              </p:ext>
            </p:extLst>
          </p:nvPr>
        </p:nvGraphicFramePr>
        <p:xfrm>
          <a:off x="179512" y="-27384"/>
          <a:ext cx="823607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323528" y="2924944"/>
            <a:ext cx="1199781" cy="72008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lecha derecha"/>
          <p:cNvSpPr/>
          <p:nvPr/>
        </p:nvSpPr>
        <p:spPr>
          <a:xfrm>
            <a:off x="323527" y="4765483"/>
            <a:ext cx="1199781" cy="720080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55" y="6091653"/>
            <a:ext cx="899719" cy="698605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0" y="6092579"/>
            <a:ext cx="792088" cy="70160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53868"/>
            <a:ext cx="1153971" cy="8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48101"/>
            <a:ext cx="792088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Un Modelo de Intervención Comunitaria Basado en los Determinantes de la </a:t>
            </a:r>
            <a:r>
              <a:rPr lang="es-MX" sz="2800" b="1" dirty="0"/>
              <a:t>S</a:t>
            </a:r>
            <a:r>
              <a:rPr lang="es-MX" sz="2800" b="1" dirty="0" smtClean="0"/>
              <a:t>alud</a:t>
            </a:r>
          </a:p>
          <a:p>
            <a:endParaRPr lang="es-MX" dirty="0"/>
          </a:p>
          <a:p>
            <a:r>
              <a:rPr lang="es-MX" sz="2800" b="1" dirty="0" smtClean="0"/>
              <a:t>Concepción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Desarrollar una comunidad fortaleciendo los determinantes de la salud </a:t>
            </a:r>
            <a:r>
              <a:rPr lang="es-MX" sz="2400" dirty="0"/>
              <a:t>p</a:t>
            </a:r>
            <a:r>
              <a:rPr lang="es-MX" sz="2400" dirty="0" smtClean="0"/>
              <a:t>ersonales, ambientales y sociales</a:t>
            </a:r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Participación comunitaria</a:t>
            </a:r>
          </a:p>
          <a:p>
            <a:pPr marL="342900" indent="-342900">
              <a:buFont typeface="+mj-lt"/>
              <a:buAutoNum type="arabicPeriod"/>
            </a:pPr>
            <a:endParaRPr lang="es-MX" sz="2400" dirty="0" smtClean="0"/>
          </a:p>
          <a:p>
            <a:pPr marL="342900" indent="-342900">
              <a:buFont typeface="+mj-lt"/>
              <a:buAutoNum type="arabicPeriod"/>
            </a:pPr>
            <a:endParaRPr lang="es-MX" sz="2400" dirty="0"/>
          </a:p>
          <a:p>
            <a:pPr marL="342900" indent="-342900">
              <a:buFont typeface="+mj-lt"/>
              <a:buAutoNum type="arabicPeriod"/>
            </a:pPr>
            <a:endParaRPr lang="es-MX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Una comunidad con indicadores de pobreza y marginación</a:t>
            </a:r>
            <a:endParaRPr lang="es-MX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74" y="2914638"/>
            <a:ext cx="3501008" cy="196931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55" y="6091653"/>
            <a:ext cx="899719" cy="69860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0" y="6092579"/>
            <a:ext cx="792088" cy="70160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53868"/>
            <a:ext cx="1153971" cy="8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40466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Un Modelo de Intervención </a:t>
            </a:r>
            <a:r>
              <a:rPr lang="es-MX" sz="2800" b="1" dirty="0"/>
              <a:t>C</a:t>
            </a:r>
            <a:r>
              <a:rPr lang="es-MX" sz="2800" b="1" dirty="0" smtClean="0"/>
              <a:t>omunitaria </a:t>
            </a:r>
            <a:r>
              <a:rPr lang="es-MX" sz="2800" b="1" dirty="0"/>
              <a:t>B</a:t>
            </a:r>
            <a:r>
              <a:rPr lang="es-MX" sz="2800" b="1" dirty="0" smtClean="0"/>
              <a:t>asado en los Determinante de la Salud</a:t>
            </a:r>
          </a:p>
          <a:p>
            <a:endParaRPr lang="es-MX" dirty="0" smtClean="0"/>
          </a:p>
          <a:p>
            <a:r>
              <a:rPr lang="es-MX" sz="2800" dirty="0" smtClean="0"/>
              <a:t>Concepción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 startAt="4"/>
            </a:pPr>
            <a:r>
              <a:rPr lang="es-MX" sz="2400" dirty="0" smtClean="0"/>
              <a:t>Un proyecto a largo plazo…  (5 años)</a:t>
            </a:r>
          </a:p>
          <a:p>
            <a:pPr marL="342900" indent="-342900">
              <a:buFont typeface="+mj-lt"/>
              <a:buAutoNum type="arabicPeriod" startAt="4"/>
            </a:pPr>
            <a:endParaRPr lang="es-MX" sz="240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es-MX" sz="2400" dirty="0" smtClean="0"/>
              <a:t>Trabajo en equipo</a:t>
            </a:r>
          </a:p>
          <a:p>
            <a:r>
              <a:rPr lang="es-MX" sz="2400" dirty="0" smtClean="0"/>
              <a:t>Gobierno Municipal de Montemorelos - Universidad de Montemorelos - Secretaría de Salud </a:t>
            </a:r>
            <a:r>
              <a:rPr lang="es-MX" sz="2400" dirty="0"/>
              <a:t>-</a:t>
            </a:r>
            <a:r>
              <a:rPr lang="es-MX" sz="2400" dirty="0" smtClean="0"/>
              <a:t> Secretaría de Desarrollo Social</a:t>
            </a:r>
            <a:endParaRPr lang="es-MX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59648"/>
            <a:ext cx="8316416" cy="20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0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unitario\Pictures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Comunitario\Pictures\unnam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151" r="81129" b="82581"/>
          <a:stretch/>
        </p:blipFill>
        <p:spPr bwMode="auto">
          <a:xfrm>
            <a:off x="179512" y="3717032"/>
            <a:ext cx="1159044" cy="6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100588" y="3727233"/>
            <a:ext cx="1303060" cy="493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latin typeface="Arial Narrow" pitchFamily="34" charset="0"/>
              </a:rPr>
              <a:t>Determinantes de la Salud</a:t>
            </a:r>
            <a:endParaRPr lang="es-ES" sz="1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7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52448" y="404664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Un Modelo de Intervención </a:t>
            </a:r>
            <a:r>
              <a:rPr lang="es-MX" b="1" dirty="0"/>
              <a:t>C</a:t>
            </a:r>
            <a:r>
              <a:rPr lang="es-MX" b="1" dirty="0" smtClean="0"/>
              <a:t>omunitaria </a:t>
            </a:r>
            <a:r>
              <a:rPr lang="es-MX" b="1" dirty="0"/>
              <a:t>B</a:t>
            </a:r>
            <a:r>
              <a:rPr lang="es-MX" b="1" dirty="0" smtClean="0"/>
              <a:t>asado en los Determinantes de la Salud</a:t>
            </a:r>
          </a:p>
          <a:p>
            <a:endParaRPr lang="es-MX" dirty="0"/>
          </a:p>
          <a:p>
            <a:r>
              <a:rPr lang="es-MX" dirty="0" smtClean="0"/>
              <a:t>Acción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Diagnóstico comunitario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dirty="0" smtClean="0"/>
              <a:t>Cuatro áreas a fortalecer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Urbanismo y Arquitectura Saludable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Desarrollo Humano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Vinculación Social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 smtClean="0"/>
              <a:t>Cultura de Salud</a:t>
            </a:r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45" y="767084"/>
            <a:ext cx="2561167" cy="2949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6084"/>
            <a:ext cx="3563888" cy="2661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67887"/>
            <a:ext cx="3456384" cy="2581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640" y="3026328"/>
            <a:ext cx="2592288" cy="19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548680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Los Determinantes de la Salud en las Políticas Públicas del Municipio</a:t>
            </a:r>
          </a:p>
          <a:p>
            <a:endParaRPr lang="es-MX" dirty="0"/>
          </a:p>
          <a:p>
            <a:r>
              <a:rPr lang="es-MX" dirty="0" smtClean="0"/>
              <a:t>Concepción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Por medio de los Comités.</a:t>
            </a:r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 smtClean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2400" dirty="0" smtClean="0"/>
              <a:t>Con la asesoría académica de la Universidad de Montemorelos</a:t>
            </a:r>
            <a:endParaRPr lang="es-MX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11544"/>
            <a:ext cx="38404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81" y="2636912"/>
            <a:ext cx="320035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E:\computadora portatil\OFICINA TODO\Imagenes\Logotipos\UMLOGOS\sello\morado-ocr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0864"/>
            <a:ext cx="1728192" cy="17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6632"/>
            <a:ext cx="77768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Los Determinantes de la Salud en las Políticas Públicas del Municipio</a:t>
            </a:r>
          </a:p>
          <a:p>
            <a:endParaRPr lang="es-MX" dirty="0"/>
          </a:p>
          <a:p>
            <a:r>
              <a:rPr lang="es-MX" sz="2800" b="1" dirty="0" smtClean="0"/>
              <a:t>Acción</a:t>
            </a:r>
          </a:p>
          <a:p>
            <a:endParaRPr lang="es-MX" dirty="0"/>
          </a:p>
          <a:p>
            <a:r>
              <a:rPr lang="es-MX" sz="2000" b="1" dirty="0" smtClean="0"/>
              <a:t>Reglamentos Municipales</a:t>
            </a:r>
          </a:p>
          <a:p>
            <a:endParaRPr lang="es-MX" dirty="0"/>
          </a:p>
          <a:p>
            <a:pPr marL="342900" indent="-342900">
              <a:buFont typeface="+mj-lt"/>
              <a:buAutoNum type="arabicPeriod"/>
            </a:pPr>
            <a:r>
              <a:rPr lang="es-MX" sz="2400" b="1" dirty="0" smtClean="0"/>
              <a:t>Reglamento Municipal para la Protección </a:t>
            </a:r>
            <a:r>
              <a:rPr lang="es-MX" sz="2400" b="1" dirty="0"/>
              <a:t>C</a:t>
            </a:r>
            <a:r>
              <a:rPr lang="es-MX" sz="2400" b="1" dirty="0" smtClean="0"/>
              <a:t>ontra Riesgos Sanitarios.</a:t>
            </a:r>
          </a:p>
          <a:p>
            <a:r>
              <a:rPr lang="es-MX" sz="2400" dirty="0" smtClean="0"/>
              <a:t>Fortalecen los determinantes personales y ambientales</a:t>
            </a:r>
            <a:endParaRPr lang="es-MX" sz="2400" dirty="0"/>
          </a:p>
        </p:txBody>
      </p:sp>
      <p:sp>
        <p:nvSpPr>
          <p:cNvPr id="3" name="2 Rectángulo"/>
          <p:cNvSpPr/>
          <p:nvPr/>
        </p:nvSpPr>
        <p:spPr>
          <a:xfrm>
            <a:off x="2843808" y="4797152"/>
            <a:ext cx="46898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Fotos</a:t>
            </a:r>
            <a:endParaRPr lang="es-E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Imagen 7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5" y="4197291"/>
            <a:ext cx="3462736" cy="244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mira actua\AppData\Local\Microsoft\Windows\Temporary Internet Files\Content.IE5\CLFMGUQB\DSC_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51" y="4197290"/>
            <a:ext cx="4639850" cy="2660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7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96044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06331" y="260648"/>
            <a:ext cx="82798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Reglamento Municipal de Prevención para la Diabetes</a:t>
            </a:r>
          </a:p>
          <a:p>
            <a:pPr algn="ctr"/>
            <a:r>
              <a:rPr lang="es-MX" sz="2000" dirty="0" smtClean="0"/>
              <a:t>Fortalecen los determinantes personales</a:t>
            </a:r>
            <a:endParaRPr lang="es-MX" sz="2000" dirty="0"/>
          </a:p>
        </p:txBody>
      </p:sp>
      <p:pic>
        <p:nvPicPr>
          <p:cNvPr id="4" name="Imagen 6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077845" cy="20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8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888275"/>
            <a:ext cx="2736304" cy="2051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18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2736304" cy="237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20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" y="1484784"/>
            <a:ext cx="4332166" cy="249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255" y="6091653"/>
            <a:ext cx="899719" cy="698605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80" y="6092579"/>
            <a:ext cx="792088" cy="701609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53868"/>
            <a:ext cx="1153971" cy="80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797B002F-0E81-4AAB-A418-E6E7EF8BBEB0}" vid="{F4860565-73F5-4367-BA68-2D389AE672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214</TotalTime>
  <Words>262</Words>
  <Application>Microsoft Office PowerPoint</Application>
  <PresentationFormat>Presentación en pantalla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Theme1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y Vida</dc:creator>
  <cp:lastModifiedBy>Usuario</cp:lastModifiedBy>
  <cp:revision>60</cp:revision>
  <dcterms:created xsi:type="dcterms:W3CDTF">2014-10-06T15:52:23Z</dcterms:created>
  <dcterms:modified xsi:type="dcterms:W3CDTF">2014-10-08T22:32:59Z</dcterms:modified>
</cp:coreProperties>
</file>